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7" r:id="rId3"/>
    <p:sldId id="259" r:id="rId4"/>
    <p:sldId id="260" r:id="rId5"/>
    <p:sldId id="275" r:id="rId6"/>
    <p:sldId id="277" r:id="rId7"/>
    <p:sldId id="270" r:id="rId8"/>
    <p:sldId id="273" r:id="rId9"/>
    <p:sldId id="274" r:id="rId10"/>
    <p:sldId id="265" r:id="rId11"/>
    <p:sldId id="276" r:id="rId1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224">
          <p15:clr>
            <a:srgbClr val="A4A3A4"/>
          </p15:clr>
        </p15:guide>
        <p15:guide id="4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008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3399FF"/>
    <a:srgbClr val="00CCFF"/>
    <a:srgbClr val="008000"/>
    <a:srgbClr val="005C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9462" autoAdjust="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Classeur1" TargetMode="External"/><Relationship Id="rId1" Type="http://schemas.openxmlformats.org/officeDocument/2006/relationships/image" Target="../media/image5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133946040052946"/>
          <c:y val="2.2694876616712215E-2"/>
          <c:w val="0.87592168066373599"/>
          <c:h val="0.748367428265426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Feuil1!$E$3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203273959916619E-3"/>
                  <c:y val="-3.29215802773293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0406547919833239E-3"/>
                  <c:y val="-3.95058963327951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2804910939874931E-3"/>
                  <c:y val="-2.3045106194130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Feuil1!$D$4:$D$6</c:f>
              <c:strCache>
                <c:ptCount val="3"/>
                <c:pt idx="0">
                  <c:v>Ménages</c:v>
                </c:pt>
                <c:pt idx="1">
                  <c:v>Publiques</c:v>
                </c:pt>
                <c:pt idx="2">
                  <c:v>Autres</c:v>
                </c:pt>
              </c:strCache>
            </c:strRef>
          </c:cat>
          <c:val>
            <c:numRef>
              <c:f>Feuil1!$E$4:$E$6</c:f>
              <c:numCache>
                <c:formatCode>0.0%</c:formatCode>
                <c:ptCount val="3"/>
                <c:pt idx="0">
                  <c:v>0.505</c:v>
                </c:pt>
                <c:pt idx="1">
                  <c:v>0.22400000000000023</c:v>
                </c:pt>
                <c:pt idx="2">
                  <c:v>0.27100000000000002</c:v>
                </c:pt>
              </c:numCache>
            </c:numRef>
          </c:val>
        </c:ser>
        <c:ser>
          <c:idx val="1"/>
          <c:order val="1"/>
          <c:tx>
            <c:strRef>
              <c:f>Feuil1!$F$3</c:f>
              <c:strCache>
                <c:ptCount val="1"/>
                <c:pt idx="0">
                  <c:v>2010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invertIfNegative val="0"/>
          <c:dLbls>
            <c:dLbl>
              <c:idx val="0"/>
              <c:layout>
                <c:manualLayout>
                  <c:x val="2.5742601976539096E-2"/>
                  <c:y val="-3.95058963327951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560982187974877E-2"/>
                  <c:y val="-2.6337264221863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456593393038485E-2"/>
                  <c:y val="-3.09670234640139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Feuil1!$D$4:$D$6</c:f>
              <c:strCache>
                <c:ptCount val="3"/>
                <c:pt idx="0">
                  <c:v>Ménages</c:v>
                </c:pt>
                <c:pt idx="1">
                  <c:v>Publiques</c:v>
                </c:pt>
                <c:pt idx="2">
                  <c:v>Autres</c:v>
                </c:pt>
              </c:strCache>
            </c:strRef>
          </c:cat>
          <c:val>
            <c:numRef>
              <c:f>Feuil1!$F$4:$F$6</c:f>
              <c:numCache>
                <c:formatCode>0.00%</c:formatCode>
                <c:ptCount val="3"/>
                <c:pt idx="0">
                  <c:v>0.48100000000000032</c:v>
                </c:pt>
                <c:pt idx="1">
                  <c:v>0.28700000000000031</c:v>
                </c:pt>
                <c:pt idx="2" formatCode="0.0%">
                  <c:v>0.23200000000000001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675205504"/>
        <c:axId val="675206592"/>
        <c:axId val="0"/>
      </c:bar3DChart>
      <c:catAx>
        <c:axId val="675205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75206592"/>
        <c:crosses val="autoZero"/>
        <c:auto val="1"/>
        <c:lblAlgn val="ctr"/>
        <c:lblOffset val="100"/>
        <c:noMultiLvlLbl val="0"/>
      </c:catAx>
      <c:valAx>
        <c:axId val="675206592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crossAx val="6752055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solidFill>
        <a:srgbClr val="D34817">
          <a:alpha val="95000"/>
        </a:srgbClr>
      </a:solidFill>
    </a:ln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104869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F8EAC6A-8E10-4B5E-B71F-87F885E84564}" type="datetimeFigureOut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9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104869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4869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104869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8DD6A8B-6E9F-4138-9C7C-920F205ACD0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0712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9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1048600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D6A8B-6E9F-4138-9C7C-920F205ACD0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157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9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1048600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D6A8B-6E9F-4138-9C7C-920F205ACD0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157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653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654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8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048655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48656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1048657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658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104865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1A432-AD14-4B5E-8ABE-FC526C5A91A9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6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04866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67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4868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BDFC-16EA-4781-B0FE-F43E0126DF71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8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4868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64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4864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6782-5208-45AD-8DAF-EAD4537500F3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47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48648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58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4858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E243-D36C-47AE-A96D-03527782F878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58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4858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671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672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48673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80D808D-CEF2-4B43-A961-CD99B009CCF6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7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fr-FR"/>
          </a:p>
        </p:txBody>
      </p:sp>
      <p:grpSp>
        <p:nvGrpSpPr>
          <p:cNvPr id="52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1048675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48676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104867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627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48628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4862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25CE-D807-4F1F-BA32-C96076226416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3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4863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63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4863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4863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4863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4863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882-F3C9-4536-9A3E-585A480994B3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3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4863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64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57F160-A147-4920-9569-C7B9AE5AC6CC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4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04864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CC835-2936-4164-8830-952B9D0D183C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5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4865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3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684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685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48686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55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048687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48688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104868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C461F-77EE-48EF-90DC-FE458749AC0E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9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4869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663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66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048665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50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048666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48667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104866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6E7C-3C06-48EC-AF0A-DC7AE2957E12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669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048576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48577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1048578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48579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48580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B0DD452-6F78-43C5-B777-8B529B64CA30}" type="datetime1">
              <a:rPr lang="fr-FR" smtClean="0"/>
              <a:pPr/>
              <a:t>09/02/2017</a:t>
            </a:fld>
            <a:endParaRPr lang="fr-FR"/>
          </a:p>
        </p:txBody>
      </p:sp>
      <p:sp>
        <p:nvSpPr>
          <p:cNvPr id="104858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04858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1C4F041-CB23-46F2-B19E-BDA8202D2A7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4"/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re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128792" cy="1143000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 smtClean="0">
                <a:solidFill>
                  <a:schemeClr val="bg2">
                    <a:lumMod val="25000"/>
                  </a:schemeClr>
                </a:solidFill>
                <a:latin typeface="Candara" panose="020E0502030303020204" pitchFamily="34" charset="0"/>
              </a:rPr>
              <a:t>MINISTERE DE LA SANTE ET DE LA PROTECTION SOCIALE</a:t>
            </a:r>
            <a:endParaRPr lang="fr-FR" sz="2800" b="1" dirty="0">
              <a:solidFill>
                <a:schemeClr val="bg2">
                  <a:lumMod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048589" name="Espace réservé du contenu 2"/>
          <p:cNvSpPr>
            <a:spLocks noGrp="1"/>
          </p:cNvSpPr>
          <p:nvPr>
            <p:ph idx="1"/>
          </p:nvPr>
        </p:nvSpPr>
        <p:spPr>
          <a:xfrm>
            <a:off x="1142976" y="2500306"/>
            <a:ext cx="7200800" cy="2286016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endParaRPr lang="fr-FR" sz="1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82296" indent="0" algn="ctr">
              <a:spcBef>
                <a:spcPts val="0"/>
              </a:spcBef>
              <a:buNone/>
            </a:pPr>
            <a:r>
              <a:rPr lang="fr-FR" sz="3000" b="1" dirty="0" smtClean="0">
                <a:solidFill>
                  <a:schemeClr val="accent2">
                    <a:lumMod val="75000"/>
                  </a:schemeClr>
                </a:solidFill>
                <a:latin typeface="Tw Cen MT Condensed Extra Bold" panose="020B0803020202020204" pitchFamily="34" charset="0"/>
              </a:rPr>
              <a:t>PROBLEMATIQUE DE LA CUS :</a:t>
            </a:r>
          </a:p>
          <a:p>
            <a:pPr marL="82296" indent="0" algn="ctr">
              <a:spcBef>
                <a:spcPts val="0"/>
              </a:spcBef>
              <a:buNone/>
            </a:pPr>
            <a:r>
              <a:rPr lang="fr-FR" sz="3000" b="1" dirty="0" smtClean="0">
                <a:solidFill>
                  <a:schemeClr val="accent2">
                    <a:lumMod val="75000"/>
                  </a:schemeClr>
                </a:solidFill>
                <a:latin typeface="Tw Cen MT Condensed Extra Bold" panose="020B0803020202020204" pitchFamily="34" charset="0"/>
              </a:rPr>
              <a:t>EVIDENCES PROUVEES PAR L’ELABORATION </a:t>
            </a:r>
          </a:p>
          <a:p>
            <a:pPr marL="82296" indent="0" algn="ctr">
              <a:spcBef>
                <a:spcPts val="0"/>
              </a:spcBef>
              <a:buNone/>
            </a:pPr>
            <a:r>
              <a:rPr lang="fr-FR" sz="3000" b="1" dirty="0" smtClean="0">
                <a:solidFill>
                  <a:schemeClr val="accent2">
                    <a:lumMod val="75000"/>
                  </a:schemeClr>
                </a:solidFill>
                <a:latin typeface="Tw Cen MT Condensed Extra Bold" panose="020B0803020202020204" pitchFamily="34" charset="0"/>
              </a:rPr>
              <a:t>DES COMPTES DE LA SANTE AU TOGO</a:t>
            </a:r>
          </a:p>
          <a:p>
            <a:pPr marL="82296" indent="0" algn="ctr">
              <a:buNone/>
            </a:pPr>
            <a:endParaRPr lang="fr-FR" sz="3000" b="1" dirty="0" smtClean="0">
              <a:solidFill>
                <a:schemeClr val="accent2">
                  <a:lumMod val="75000"/>
                </a:schemeClr>
              </a:solidFill>
              <a:latin typeface="Tw Cen MT Condensed Extra Bold" panose="020B0803020202020204" pitchFamily="34" charset="0"/>
            </a:endParaRPr>
          </a:p>
          <a:p>
            <a:pPr marL="82296" indent="0" algn="ctr">
              <a:buNone/>
            </a:pPr>
            <a:r>
              <a:rPr lang="fr-FR" sz="3000" i="1" dirty="0" smtClean="0">
                <a:solidFill>
                  <a:srgbClr val="FF0000"/>
                </a:solidFill>
                <a:latin typeface="Calibri" pitchFamily="34" charset="0"/>
              </a:rPr>
              <a:t>Lomé, le 09 février  2017</a:t>
            </a:r>
          </a:p>
        </p:txBody>
      </p:sp>
      <p:cxnSp>
        <p:nvCxnSpPr>
          <p:cNvPr id="3145728" name="Connecteur droit 4"/>
          <p:cNvCxnSpPr>
            <a:cxnSpLocks/>
          </p:cNvCxnSpPr>
          <p:nvPr/>
        </p:nvCxnSpPr>
        <p:spPr>
          <a:xfrm>
            <a:off x="1187624" y="1916832"/>
            <a:ext cx="7128792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90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1048591" name="ZoneTexte 6"/>
          <p:cNvSpPr txBox="1"/>
          <p:nvPr/>
        </p:nvSpPr>
        <p:spPr>
          <a:xfrm>
            <a:off x="2448998" y="5715014"/>
            <a:ext cx="4643470" cy="4597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/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i="1" dirty="0" smtClean="0">
                <a:solidFill>
                  <a:schemeClr val="tx1"/>
                </a:solidFill>
                <a:latin typeface="Book Antiqua" pitchFamily="18" charset="0"/>
              </a:rPr>
              <a:t>Division des Etudes et de la Recherche</a:t>
            </a:r>
            <a:endParaRPr lang="fr-FR" sz="2000" b="1" i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pPr algn="ctr">
              <a:buNone/>
            </a:pPr>
            <a:r>
              <a:rPr lang="fr-FR" sz="3200" dirty="0" smtClean="0">
                <a:latin typeface="Candara" pitchFamily="34" charset="0"/>
              </a:rPr>
              <a:t>Documentation relative aux CS, </a:t>
            </a:r>
          </a:p>
          <a:p>
            <a:pPr algn="ctr">
              <a:buNone/>
            </a:pPr>
            <a:r>
              <a:rPr lang="fr-FR" sz="3200" dirty="0" smtClean="0">
                <a:latin typeface="Candara" pitchFamily="34" charset="0"/>
              </a:rPr>
              <a:t>disponible sur le site :</a:t>
            </a:r>
          </a:p>
          <a:p>
            <a:pPr algn="ctr">
              <a:buNone/>
            </a:pPr>
            <a:r>
              <a:rPr lang="fr-FR" sz="2800" dirty="0" smtClean="0">
                <a:solidFill>
                  <a:srgbClr val="FF0000"/>
                </a:solidFill>
                <a:latin typeface="Candara" pitchFamily="34" charset="0"/>
              </a:rPr>
              <a:t> www.sante.gouv.tg</a:t>
            </a:r>
          </a:p>
        </p:txBody>
      </p:sp>
      <p:sp>
        <p:nvSpPr>
          <p:cNvPr id="104862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pPr marL="0" indent="0" algn="ctr">
              <a:buNone/>
            </a:pPr>
            <a:r>
              <a:rPr lang="fr-FR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MERCI DE VOTRE </a:t>
            </a:r>
          </a:p>
          <a:p>
            <a:pPr marL="0" indent="0" algn="ctr">
              <a:buNone/>
            </a:pPr>
            <a:r>
              <a:rPr lang="fr-FR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AIMABLE ATTENTION</a:t>
            </a:r>
            <a:endParaRPr lang="fr-FR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anose="020B0903060703020204" pitchFamily="34" charset="0"/>
            </a:endParaRPr>
          </a:p>
        </p:txBody>
      </p:sp>
      <p:sp>
        <p:nvSpPr>
          <p:cNvPr id="104862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988688"/>
            <a:ext cx="7558608" cy="784128"/>
          </a:xfrm>
        </p:spPr>
        <p:txBody>
          <a:bodyPr>
            <a:normAutofit/>
          </a:bodyPr>
          <a:lstStyle/>
          <a:p>
            <a:r>
              <a:rPr lang="fr-FR" sz="3600" b="1" cap="none" dirty="0" smtClean="0">
                <a:solidFill>
                  <a:srgbClr val="002060"/>
                </a:solidFill>
                <a:latin typeface="Candara" panose="020E0502030303020204" pitchFamily="34" charset="0"/>
              </a:rPr>
              <a:t>Plan de présentation</a:t>
            </a:r>
            <a:endParaRPr lang="fr-FR" sz="3600" b="1" cap="none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7224" y="2285992"/>
            <a:ext cx="7558608" cy="392909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fr-FR" b="1" dirty="0" smtClean="0">
              <a:solidFill>
                <a:srgbClr val="002060"/>
              </a:solidFill>
              <a:latin typeface="Candara" panose="020E0502030303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800" dirty="0" smtClean="0">
                <a:latin typeface="Candara" panose="020E0502030303020204" pitchFamily="34" charset="0"/>
              </a:rPr>
              <a:t>Préliminaires</a:t>
            </a:r>
            <a:endParaRPr lang="fr-FR" sz="2800" dirty="0">
              <a:latin typeface="Candara" panose="020E0502030303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800" dirty="0" smtClean="0">
                <a:latin typeface="Candara" panose="020E0502030303020204" pitchFamily="34" charset="0"/>
              </a:rPr>
              <a:t>Que faut-il attendre (objectifs et résultats) ?</a:t>
            </a:r>
            <a:endParaRPr lang="fr-FR" sz="2800" dirty="0">
              <a:latin typeface="Candara" panose="020E0502030303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800" dirty="0" smtClean="0">
                <a:latin typeface="Candara" panose="020E0502030303020204" pitchFamily="34" charset="0"/>
              </a:rPr>
              <a:t>Financement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800" dirty="0" smtClean="0">
                <a:latin typeface="Candara" panose="020E0502030303020204" pitchFamily="34" charset="0"/>
              </a:rPr>
              <a:t>Les CS et prochaines étapes</a:t>
            </a:r>
            <a:endParaRPr lang="fr-FR" sz="2800" dirty="0">
              <a:latin typeface="Candara" panose="020E0502030303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fr-FR" sz="2800" dirty="0" smtClean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2</a:t>
            </a:fld>
            <a:endParaRPr lang="fr-FR"/>
          </a:p>
        </p:txBody>
      </p:sp>
      <p:cxnSp>
        <p:nvCxnSpPr>
          <p:cNvPr id="6" name="Connecteur droit 5"/>
          <p:cNvCxnSpPr/>
          <p:nvPr/>
        </p:nvCxnSpPr>
        <p:spPr>
          <a:xfrm>
            <a:off x="899592" y="1916832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74976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itr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02624" cy="71212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fr-FR" sz="2800" b="1" cap="none" dirty="0" smtClean="0">
                <a:solidFill>
                  <a:srgbClr val="002060"/>
                </a:solidFill>
                <a:latin typeface="Candara" panose="020E0502030303020204" pitchFamily="34" charset="0"/>
              </a:rPr>
              <a:t>1. Préliminaires  </a:t>
            </a:r>
            <a:endParaRPr lang="fr-FR" sz="2800" b="1" cap="none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1048596" name="Espace réservé du contenu 5"/>
          <p:cNvSpPr>
            <a:spLocks noGrp="1"/>
          </p:cNvSpPr>
          <p:nvPr>
            <p:ph idx="1"/>
          </p:nvPr>
        </p:nvSpPr>
        <p:spPr>
          <a:xfrm>
            <a:off x="685800" y="1214422"/>
            <a:ext cx="7704856" cy="507209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spcBef>
                <a:spcPts val="0"/>
              </a:spcBef>
            </a:pPr>
            <a:r>
              <a:rPr lang="fr-FR" sz="2400" dirty="0" smtClean="0">
                <a:latin typeface="Candara" pitchFamily="34" charset="0"/>
              </a:rPr>
              <a:t>Les CS sont une série standard de tableaux présentant :</a:t>
            </a:r>
          </a:p>
          <a:p>
            <a:pPr marL="617220" lvl="1" indent="-342900">
              <a:spcBef>
                <a:spcPts val="0"/>
              </a:spcBef>
              <a:buClrTx/>
              <a:buFont typeface="Courier New" pitchFamily="49" charset="0"/>
              <a:buChar char="o"/>
            </a:pPr>
            <a:r>
              <a:rPr lang="fr-FR" sz="2400" dirty="0" smtClean="0">
                <a:latin typeface="Candara" pitchFamily="34" charset="0"/>
              </a:rPr>
              <a:t>les types de dépenses de santé par pourvoyeur </a:t>
            </a:r>
          </a:p>
          <a:p>
            <a:pPr marL="617220" lvl="1" indent="-342900">
              <a:spcBef>
                <a:spcPts val="0"/>
              </a:spcBef>
              <a:buClrTx/>
              <a:buFont typeface="Courier New" pitchFamily="49" charset="0"/>
              <a:buChar char="o"/>
            </a:pPr>
            <a:r>
              <a:rPr lang="fr-FR" sz="2400" dirty="0" smtClean="0">
                <a:latin typeface="Candara" pitchFamily="34" charset="0"/>
              </a:rPr>
              <a:t>les flux de fonds entre acteurs du secteur de la santé </a:t>
            </a:r>
          </a:p>
          <a:p>
            <a:pPr marL="274320" lvl="1" indent="0">
              <a:spcBef>
                <a:spcPts val="0"/>
              </a:spcBef>
              <a:buClrTx/>
              <a:buNone/>
            </a:pPr>
            <a:endParaRPr lang="fr-FR" sz="2400" dirty="0" smtClean="0">
              <a:latin typeface="Candara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</a:pPr>
            <a:r>
              <a:rPr lang="fr-FR" sz="2400" dirty="0" smtClean="0">
                <a:latin typeface="Candara" pitchFamily="34" charset="0"/>
              </a:rPr>
              <a:t>Aussi, un </a:t>
            </a:r>
            <a:r>
              <a:rPr lang="fr-FR" sz="2400" dirty="0">
                <a:latin typeface="Candara" pitchFamily="34" charset="0"/>
              </a:rPr>
              <a:t>instrument de mesure de la dépense nationale de </a:t>
            </a:r>
            <a:r>
              <a:rPr lang="fr-FR" sz="2400" dirty="0" smtClean="0">
                <a:latin typeface="Candara" pitchFamily="34" charset="0"/>
              </a:rPr>
              <a:t>santé, </a:t>
            </a:r>
            <a:r>
              <a:rPr lang="fr-FR" sz="2400" dirty="0" smtClean="0">
                <a:latin typeface="Candara" pitchFamily="34" charset="0"/>
                <a:cs typeface="Arial" panose="020B0604020202020204" pitchFamily="34" charset="0"/>
              </a:rPr>
              <a:t>un </a:t>
            </a:r>
            <a:r>
              <a:rPr lang="fr-FR" sz="2400" dirty="0">
                <a:latin typeface="Candara" pitchFamily="34" charset="0"/>
                <a:cs typeface="Arial" panose="020B0604020202020204" pitchFamily="34" charset="0"/>
              </a:rPr>
              <a:t>indicateur </a:t>
            </a:r>
            <a:r>
              <a:rPr lang="fr-FR" sz="2400" dirty="0" smtClean="0">
                <a:latin typeface="Candara" pitchFamily="34" charset="0"/>
                <a:cs typeface="Arial" panose="020B0604020202020204" pitchFamily="34" charset="0"/>
              </a:rPr>
              <a:t>et un </a:t>
            </a:r>
            <a:r>
              <a:rPr lang="fr-FR" sz="2400" dirty="0">
                <a:latin typeface="Candara" pitchFamily="34" charset="0"/>
                <a:cs typeface="Arial" panose="020B0604020202020204" pitchFamily="34" charset="0"/>
              </a:rPr>
              <a:t>outil </a:t>
            </a:r>
            <a:r>
              <a:rPr lang="fr-FR" sz="2400" dirty="0" smtClean="0">
                <a:latin typeface="Candara" pitchFamily="34" charset="0"/>
                <a:cs typeface="Arial" panose="020B0604020202020204" pitchFamily="34" charset="0"/>
              </a:rPr>
              <a:t>de décision pour </a:t>
            </a:r>
            <a:r>
              <a:rPr lang="fr-FR" sz="2400" dirty="0">
                <a:latin typeface="Candara" pitchFamily="34" charset="0"/>
                <a:cs typeface="Arial" panose="020B0604020202020204" pitchFamily="34" charset="0"/>
              </a:rPr>
              <a:t>élaborer des politiques de santé, notamment </a:t>
            </a:r>
            <a:r>
              <a:rPr lang="fr-FR" sz="2400" dirty="0" smtClean="0">
                <a:latin typeface="Candara" pitchFamily="34" charset="0"/>
                <a:cs typeface="Arial" panose="020B0604020202020204" pitchFamily="34" charset="0"/>
              </a:rPr>
              <a:t>de financement </a:t>
            </a:r>
          </a:p>
          <a:p>
            <a:pPr algn="just">
              <a:buNone/>
            </a:pPr>
            <a:endParaRPr lang="fr-FR" sz="2400" b="1" dirty="0" smtClean="0">
              <a:latin typeface="Candara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fr-FR" sz="2400" b="1" dirty="0" smtClean="0">
                <a:latin typeface="Candara" pitchFamily="34" charset="0"/>
                <a:cs typeface="Arial" panose="020B0604020202020204" pitchFamily="34" charset="0"/>
              </a:rPr>
              <a:t>Quatre éditions à nos actifs :</a:t>
            </a:r>
          </a:p>
          <a:p>
            <a:pPr algn="just"/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</a:rPr>
              <a:t>P</a:t>
            </a:r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ériode 2002, en </a:t>
            </a:r>
            <a:r>
              <a:rPr lang="fr-FR" sz="2400" u="sng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2006</a:t>
            </a:r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 algn="just"/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</a:rPr>
              <a:t>P</a:t>
            </a:r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ériodes 2007 et </a:t>
            </a:r>
            <a:r>
              <a:rPr lang="fr-FR" sz="2400" u="sng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</a:rPr>
              <a:t>2008</a:t>
            </a:r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</a:rPr>
              <a:t>, en 2010</a:t>
            </a:r>
            <a:endParaRPr lang="fr-FR" sz="2400" dirty="0" smtClean="0">
              <a:solidFill>
                <a:srgbClr val="C00000"/>
              </a:solidFill>
              <a:latin typeface="Candar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algn="just"/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</a:rPr>
              <a:t>P</a:t>
            </a:r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ériodes </a:t>
            </a:r>
            <a:r>
              <a:rPr lang="fr-FR" sz="2400" u="sng" dirty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</a:rPr>
              <a:t>2010</a:t>
            </a:r>
            <a:r>
              <a:rPr lang="fr-FR" sz="2400" dirty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</a:rPr>
              <a:t>, 2011 et </a:t>
            </a:r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</a:rPr>
              <a:t>2012 en 2013-2015</a:t>
            </a:r>
          </a:p>
          <a:p>
            <a:pPr algn="just"/>
            <a:r>
              <a:rPr lang="fr-FR" sz="2400" b="1" dirty="0" smtClean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</a:rPr>
              <a:t>4</a:t>
            </a:r>
            <a:r>
              <a:rPr lang="fr-FR" sz="2400" b="1" baseline="30000" dirty="0" smtClean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</a:rPr>
              <a:t>ème</a:t>
            </a:r>
            <a:r>
              <a:rPr lang="fr-FR" sz="2400" b="1" dirty="0" smtClean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</a:rPr>
              <a:t>édition </a:t>
            </a:r>
            <a:r>
              <a:rPr lang="fr-FR" sz="2400" b="1" dirty="0" smtClean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</a:rPr>
              <a:t>pour les</a:t>
            </a:r>
            <a:r>
              <a:rPr lang="fr-FR" sz="2400" b="1" dirty="0" smtClean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fr-FR" sz="2400" b="1" dirty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périodes </a:t>
            </a:r>
            <a:r>
              <a:rPr lang="fr-FR" sz="2400" b="1" dirty="0" smtClean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</a:rPr>
              <a:t>2013 et 2014 (in </a:t>
            </a:r>
            <a:r>
              <a:rPr lang="fr-FR" sz="2400" b="1" dirty="0" err="1" smtClean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</a:rPr>
              <a:t>process</a:t>
            </a:r>
            <a:r>
              <a:rPr lang="fr-FR" sz="2400" b="1" dirty="0" smtClean="0">
                <a:solidFill>
                  <a:srgbClr val="008000"/>
                </a:solidFill>
                <a:latin typeface="Candara" pitchFamily="34" charset="0"/>
                <a:cs typeface="Arial" panose="020B0604020202020204" pitchFamily="34" charset="0"/>
              </a:rPr>
              <a:t>).</a:t>
            </a:r>
            <a:endParaRPr lang="fr-FR" sz="2400" b="1" dirty="0">
              <a:solidFill>
                <a:srgbClr val="008000"/>
              </a:solidFill>
              <a:latin typeface="Candara" pitchFamily="34" charset="0"/>
              <a:cs typeface="Arial" panose="020B0604020202020204" pitchFamily="34" charset="0"/>
            </a:endParaRPr>
          </a:p>
          <a:p>
            <a:pPr algn="just"/>
            <a:endParaRPr lang="fr-FR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algn="just"/>
            <a:endParaRPr lang="fr-FR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algn="just"/>
            <a:endParaRPr lang="fr-FR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296" indent="0" algn="just">
              <a:buNone/>
            </a:pP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59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Espace réservé du contenu 2"/>
          <p:cNvSpPr>
            <a:spLocks noGrp="1"/>
          </p:cNvSpPr>
          <p:nvPr>
            <p:ph idx="1"/>
          </p:nvPr>
        </p:nvSpPr>
        <p:spPr>
          <a:xfrm>
            <a:off x="714348" y="1428736"/>
            <a:ext cx="7772400" cy="4680520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800" dirty="0" smtClean="0">
                <a:latin typeface="Candara" pitchFamily="34" charset="0"/>
              </a:rPr>
              <a:t>	</a:t>
            </a:r>
            <a:r>
              <a:rPr lang="fr-FR" sz="2800" dirty="0">
                <a:latin typeface="Candara" pitchFamily="34" charset="0"/>
              </a:rPr>
              <a:t>D</a:t>
            </a:r>
            <a:r>
              <a:rPr lang="fr-FR" sz="2800" dirty="0" smtClean="0">
                <a:latin typeface="Candara" pitchFamily="34" charset="0"/>
              </a:rPr>
              <a:t>isposer d’évidences sur les poids des dépenses de santé par acteur financier. 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800" dirty="0" smtClean="0">
                <a:latin typeface="Candara" pitchFamily="34" charset="0"/>
              </a:rPr>
              <a:t>	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800" dirty="0" smtClean="0">
                <a:solidFill>
                  <a:srgbClr val="002060"/>
                </a:solidFill>
                <a:latin typeface="Candara" pitchFamily="34" charset="0"/>
              </a:rPr>
              <a:t>Spécifiquement : 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</a:pPr>
            <a:endParaRPr lang="fr-FR" sz="2800" dirty="0" smtClean="0">
              <a:latin typeface="Candara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</a:pPr>
            <a:r>
              <a:rPr lang="fr-FR" sz="2800" dirty="0" smtClean="0">
                <a:latin typeface="Candara" pitchFamily="34" charset="0"/>
              </a:rPr>
              <a:t>Produire des informations </a:t>
            </a:r>
            <a:r>
              <a:rPr lang="fr-FR" sz="2800" dirty="0">
                <a:latin typeface="Candara" pitchFamily="34" charset="0"/>
              </a:rPr>
              <a:t>utiles pour le suivi cohérent et exhaustif du financement et des réformes du système de </a:t>
            </a:r>
            <a:r>
              <a:rPr lang="fr-FR" sz="2800" dirty="0" smtClean="0">
                <a:latin typeface="Candara" pitchFamily="34" charset="0"/>
              </a:rPr>
              <a:t>santé par la :</a:t>
            </a:r>
          </a:p>
          <a:p>
            <a:pPr marL="617220" lvl="1" indent="-342900">
              <a:lnSpc>
                <a:spcPct val="110000"/>
              </a:lnSpc>
              <a:spcBef>
                <a:spcPts val="0"/>
              </a:spcBef>
              <a:buFont typeface="Courier New" pitchFamily="49" charset="0"/>
              <a:buChar char="o"/>
            </a:pPr>
            <a:r>
              <a:rPr lang="fr-FR" sz="2800" dirty="0" smtClean="0">
                <a:latin typeface="Candara" pitchFamily="34" charset="0"/>
              </a:rPr>
              <a:t>collecte annuelle des données  financières ;</a:t>
            </a:r>
          </a:p>
          <a:p>
            <a:pPr marL="617220" lvl="1" indent="-342900">
              <a:lnSpc>
                <a:spcPct val="110000"/>
              </a:lnSpc>
              <a:spcBef>
                <a:spcPts val="0"/>
              </a:spcBef>
              <a:buFont typeface="Courier New" pitchFamily="49" charset="0"/>
              <a:buChar char="o"/>
            </a:pPr>
            <a:r>
              <a:rPr lang="fr-FR" sz="2800" dirty="0" smtClean="0">
                <a:latin typeface="Candara" pitchFamily="34" charset="0"/>
              </a:rPr>
              <a:t>production et l’analyse des différents tableaux standards de dépenses de santé (publiques, privées et les contributions des bailleurs,…) ;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</a:pPr>
            <a:endParaRPr lang="fr-FR" sz="2800" dirty="0" smtClean="0">
              <a:latin typeface="Candara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</a:pPr>
            <a:r>
              <a:rPr lang="fr-FR" sz="2800" dirty="0" smtClean="0">
                <a:latin typeface="Candara" pitchFamily="34" charset="0"/>
              </a:rPr>
              <a:t>Produire les rapports de résultats finaux des CS</a:t>
            </a:r>
          </a:p>
          <a:p>
            <a:pPr algn="just">
              <a:buNone/>
            </a:pPr>
            <a:r>
              <a:rPr lang="fr-FR" sz="2800" dirty="0" smtClean="0">
                <a:latin typeface="Candara" pitchFamily="34" charset="0"/>
              </a:rPr>
              <a:t>	</a:t>
            </a:r>
            <a:r>
              <a:rPr lang="fr-FR" sz="2800" dirty="0" smtClean="0">
                <a:solidFill>
                  <a:srgbClr val="002060"/>
                </a:solidFill>
                <a:latin typeface="Candara" pitchFamily="34" charset="0"/>
              </a:rPr>
              <a:t>Réponse aux besoins </a:t>
            </a:r>
            <a:r>
              <a:rPr lang="fr-FR" sz="2800" dirty="0">
                <a:solidFill>
                  <a:srgbClr val="002060"/>
                </a:solidFill>
                <a:latin typeface="Candara" pitchFamily="34" charset="0"/>
              </a:rPr>
              <a:t>des pouvoirs publics pour la maîtrise  et le suivi des dépenses de santé</a:t>
            </a:r>
            <a:r>
              <a:rPr lang="fr-FR" sz="2800" dirty="0" smtClean="0">
                <a:solidFill>
                  <a:srgbClr val="002060"/>
                </a:solidFill>
                <a:latin typeface="Candara" pitchFamily="34" charset="0"/>
              </a:rPr>
              <a:t>.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fr-FR" sz="500" dirty="0">
              <a:latin typeface="Candara" pitchFamily="34" charset="0"/>
            </a:endParaRPr>
          </a:p>
          <a:p>
            <a:pPr marL="0" indent="0" algn="just">
              <a:buNone/>
            </a:pPr>
            <a:endParaRPr lang="fr-FR" sz="2700" i="1" dirty="0">
              <a:latin typeface="Candara" panose="020E0502030303020204" pitchFamily="34" charset="0"/>
            </a:endParaRPr>
          </a:p>
        </p:txBody>
      </p:sp>
      <p:sp>
        <p:nvSpPr>
          <p:cNvPr id="1048602" name="Titre 1"/>
          <p:cNvSpPr>
            <a:spLocks noGrp="1"/>
          </p:cNvSpPr>
          <p:nvPr>
            <p:ph type="title"/>
          </p:nvPr>
        </p:nvSpPr>
        <p:spPr>
          <a:xfrm>
            <a:off x="685800" y="476672"/>
            <a:ext cx="7772400" cy="928144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fr-FR" sz="2800" b="1" cap="none" dirty="0" smtClean="0">
                <a:solidFill>
                  <a:srgbClr val="002060"/>
                </a:solidFill>
                <a:latin typeface="Candara" panose="020E0502030303020204" pitchFamily="34" charset="0"/>
              </a:rPr>
              <a:t>2. Que faut-il attendre des CS (1/3)?</a:t>
            </a:r>
            <a:endParaRPr lang="fr-FR" sz="2800" b="1" cap="none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104860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itr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02624" cy="71212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fr-FR" sz="2800" b="1" cap="none" dirty="0" smtClean="0">
                <a:solidFill>
                  <a:srgbClr val="002060"/>
                </a:solidFill>
                <a:latin typeface="Candara" panose="020E0502030303020204" pitchFamily="34" charset="0"/>
              </a:rPr>
              <a:t>2. Que faut-il attendre des CS (2/3)?</a:t>
            </a:r>
            <a:endParaRPr lang="fr-FR" sz="2800" b="1" cap="none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1048596" name="Espace réservé du contenu 5"/>
          <p:cNvSpPr>
            <a:spLocks noGrp="1"/>
          </p:cNvSpPr>
          <p:nvPr>
            <p:ph idx="1"/>
          </p:nvPr>
        </p:nvSpPr>
        <p:spPr>
          <a:xfrm>
            <a:off x="685800" y="1214422"/>
            <a:ext cx="7704856" cy="507209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fr-FR" sz="2400" dirty="0" smtClean="0">
                <a:solidFill>
                  <a:srgbClr val="FF0000"/>
                </a:solidFill>
                <a:latin typeface="Candara" pitchFamily="34" charset="0"/>
                <a:cs typeface="Arial" panose="020B0604020202020204" pitchFamily="34" charset="0"/>
              </a:rPr>
              <a:t>	</a:t>
            </a:r>
            <a:r>
              <a:rPr lang="fr-FR" sz="2400" dirty="0" smtClean="0">
                <a:solidFill>
                  <a:srgbClr val="C00000"/>
                </a:solidFill>
                <a:latin typeface="Candara" pitchFamily="34" charset="0"/>
                <a:cs typeface="Arial" panose="020B0604020202020204" pitchFamily="34" charset="0"/>
              </a:rPr>
              <a:t>Quelques illustrations des résultats des deux comptes précédents (2008&amp;2010) ===&gt; importance des comptes</a:t>
            </a:r>
          </a:p>
          <a:p>
            <a:pPr algn="just">
              <a:buNone/>
            </a:pPr>
            <a:endParaRPr lang="fr-FR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algn="just"/>
            <a:endParaRPr lang="fr-FR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algn="just"/>
            <a:endParaRPr lang="fr-FR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2296" indent="0" algn="just">
              <a:buNone/>
            </a:pP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859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5" name="Graphique 4"/>
          <p:cNvGraphicFramePr/>
          <p:nvPr/>
        </p:nvGraphicFramePr>
        <p:xfrm>
          <a:off x="785786" y="2285992"/>
          <a:ext cx="7215238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42910" y="500042"/>
            <a:ext cx="7702624" cy="71212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ndara" panose="020E0502030303020204" pitchFamily="34" charset="0"/>
                <a:ea typeface="+mj-ea"/>
                <a:cs typeface="+mj-cs"/>
              </a:rPr>
              <a:t>2. Que faut-il attendre des CS </a:t>
            </a:r>
            <a:r>
              <a:rPr lang="fr-FR" sz="2800" b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(3/3)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ndara" panose="020E0502030303020204" pitchFamily="34" charset="0"/>
                <a:ea typeface="+mj-ea"/>
                <a:cs typeface="+mj-cs"/>
              </a:rPr>
              <a:t>?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ndara" panose="020E0502030303020204" pitchFamily="34" charset="0"/>
              <a:ea typeface="+mj-ea"/>
              <a:cs typeface="+mj-cs"/>
            </a:endParaRP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7561514"/>
              </p:ext>
            </p:extLst>
          </p:nvPr>
        </p:nvGraphicFramePr>
        <p:xfrm>
          <a:off x="500034" y="1643051"/>
          <a:ext cx="7858180" cy="449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2000264"/>
                <a:gridCol w="1357322"/>
                <a:gridCol w="928694"/>
              </a:tblGrid>
              <a:tr h="335673">
                <a:tc gridSpan="2">
                  <a:txBody>
                    <a:bodyPr/>
                    <a:lstStyle/>
                    <a:p>
                      <a:r>
                        <a:rPr lang="fr-FR" sz="1800" dirty="0" smtClean="0">
                          <a:latin typeface="Candara" pitchFamily="34" charset="0"/>
                        </a:rPr>
                        <a:t>Dépenses</a:t>
                      </a:r>
                      <a:endParaRPr lang="fr-FR" sz="1800" dirty="0">
                        <a:latin typeface="Candar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latin typeface="Candara" pitchFamily="34" charset="0"/>
                        </a:rPr>
                        <a:t>Montant</a:t>
                      </a:r>
                      <a:endParaRPr lang="fr-FR" sz="1800" dirty="0"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latin typeface="Candara" pitchFamily="34" charset="0"/>
                        </a:rPr>
                        <a:t>%</a:t>
                      </a:r>
                      <a:endParaRPr lang="fr-FR" sz="1800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538709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Dépenses de soins préventifs 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 (DTS)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7 757,0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8,4%</a:t>
                      </a:r>
                      <a:endParaRPr lang="fr-FR" sz="180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38709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Dépenses de soins curatifs 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(DTS) 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31 799,0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34,6%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38709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2060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Dépenses de médicaments </a:t>
                      </a:r>
                      <a:r>
                        <a:rPr lang="fr-FR" sz="2000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 (DTS)</a:t>
                      </a:r>
                      <a:endParaRPr lang="fr-FR" sz="2000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2060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41 815,1</a:t>
                      </a:r>
                      <a:endParaRPr lang="fr-FR" sz="2000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000" dirty="0">
                          <a:solidFill>
                            <a:srgbClr val="002060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45,5%</a:t>
                      </a:r>
                      <a:endParaRPr lang="fr-FR" sz="2000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38709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Dépenses d’administration générale de la santé 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 (DTS)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26 421,3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ndara" pitchFamily="34" charset="0"/>
                          <a:ea typeface="Times New Roman"/>
                          <a:cs typeface="Times New Roman"/>
                        </a:rPr>
                        <a:t>28,7%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9584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andara" pitchFamily="34" charset="0"/>
                          <a:ea typeface="Calibri"/>
                          <a:cs typeface="Times New Roman"/>
                        </a:rPr>
                        <a:t>Dépenses liées au sexe (DCS)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andara" pitchFamily="34" charset="0"/>
                          <a:ea typeface="Calibri"/>
                          <a:cs typeface="Times New Roman"/>
                        </a:rPr>
                        <a:t>Masculin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32 986,30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andara" pitchFamily="34" charset="0"/>
                          <a:ea typeface="Calibri"/>
                          <a:cs typeface="Times New Roman"/>
                        </a:rPr>
                        <a:t>40%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57408">
                <a:tc v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fr-FR" sz="24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andara" pitchFamily="34" charset="0"/>
                          <a:ea typeface="Calibri"/>
                          <a:cs typeface="Times New Roman"/>
                        </a:rPr>
                        <a:t>Féminin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50 862,10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Candara" pitchFamily="34" charset="0"/>
                          <a:ea typeface="Calibri"/>
                          <a:cs typeface="Times New Roman"/>
                        </a:rPr>
                        <a:t>60%</a:t>
                      </a: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47266">
                <a:tc rowSpan="3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Calibri"/>
                          <a:cs typeface="Times New Roman"/>
                        </a:rPr>
                        <a:t>Dépenses liées aux maladies (DCS)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Calibri"/>
                          <a:cs typeface="Times New Roman"/>
                        </a:rPr>
                        <a:t>Paludisme</a:t>
                      </a: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18 419,3 </a:t>
                      </a: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22,0%</a:t>
                      </a: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66444">
                <a:tc v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Calibri"/>
                          <a:cs typeface="Times New Roman"/>
                        </a:rPr>
                        <a:t>Tuberculose</a:t>
                      </a: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176, 7 </a:t>
                      </a: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0,2% </a:t>
                      </a: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68637">
                <a:tc v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800" dirty="0">
                        <a:solidFill>
                          <a:schemeClr val="tx1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Calibri"/>
                          <a:cs typeface="Times New Roman"/>
                        </a:rPr>
                        <a:t>VIH/SIDA</a:t>
                      </a: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7 772,1 </a:t>
                      </a: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rgbClr val="002060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9,3%</a:t>
                      </a:r>
                      <a:endParaRPr lang="fr-FR" sz="1800" b="1" dirty="0">
                        <a:solidFill>
                          <a:srgbClr val="002060"/>
                        </a:solidFill>
                        <a:latin typeface="Candara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642910" y="1214422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  <a:latin typeface="Candara" pitchFamily="34" charset="0"/>
              </a:rPr>
              <a:t>Quelques chiffres des comptes de 2010 : DTS 92 982,5</a:t>
            </a:r>
            <a:endParaRPr lang="fr-FR" sz="2400" dirty="0">
              <a:solidFill>
                <a:srgbClr val="FF0000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Espace réservé du contenu 6"/>
          <p:cNvSpPr>
            <a:spLocks noGrp="1"/>
          </p:cNvSpPr>
          <p:nvPr>
            <p:ph idx="1"/>
          </p:nvPr>
        </p:nvSpPr>
        <p:spPr>
          <a:xfrm>
            <a:off x="685800" y="1534428"/>
            <a:ext cx="7772400" cy="46377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fr-FR" sz="2800" dirty="0">
              <a:latin typeface="Candara" panose="020E0502030303020204" pitchFamily="34" charset="0"/>
            </a:endParaRPr>
          </a:p>
          <a:p>
            <a:pPr algn="just"/>
            <a:endParaRPr lang="fr-FR" dirty="0">
              <a:latin typeface="Candara" panose="020E0502030303020204" pitchFamily="34" charset="0"/>
            </a:endParaRPr>
          </a:p>
        </p:txBody>
      </p:sp>
      <p:sp>
        <p:nvSpPr>
          <p:cNvPr id="1048605" name="Titre 7"/>
          <p:cNvSpPr>
            <a:spLocks noGrp="1"/>
          </p:cNvSpPr>
          <p:nvPr>
            <p:ph type="title"/>
          </p:nvPr>
        </p:nvSpPr>
        <p:spPr>
          <a:xfrm>
            <a:off x="683568" y="321277"/>
            <a:ext cx="7774632" cy="659451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lvl="0" algn="ctr"/>
            <a:r>
              <a:rPr lang="fr-FR" sz="3600" b="1" cap="none" dirty="0" smtClean="0">
                <a:solidFill>
                  <a:srgbClr val="002060"/>
                </a:solidFill>
                <a:latin typeface="Candara" panose="020E0502030303020204" pitchFamily="34" charset="0"/>
              </a:rPr>
              <a:t>3. Financement  </a:t>
            </a:r>
            <a:r>
              <a:rPr lang="fr-FR" sz="3200" dirty="0" smtClean="0"/>
              <a:t/>
            </a:r>
            <a:br>
              <a:rPr lang="fr-FR" sz="3200" dirty="0" smtClean="0"/>
            </a:br>
            <a:endParaRPr lang="fr-FR" sz="1800" b="1" cap="none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1048606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48607" name="Rectangle 1"/>
          <p:cNvSpPr/>
          <p:nvPr/>
        </p:nvSpPr>
        <p:spPr>
          <a:xfrm>
            <a:off x="681336" y="928671"/>
            <a:ext cx="777686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600" dirty="0" smtClean="0">
              <a:latin typeface="Candara" pitchFamily="34" charset="0"/>
            </a:endParaRPr>
          </a:p>
          <a:p>
            <a:r>
              <a:rPr lang="fr-FR" sz="2600" dirty="0" smtClean="0">
                <a:latin typeface="Candara" pitchFamily="34" charset="0"/>
              </a:rPr>
              <a:t>À ce jour : principalement, soutien financier de l’Etat, OMS et du FMSTP (exercice actuel) ;</a:t>
            </a:r>
          </a:p>
          <a:p>
            <a:endParaRPr lang="fr-FR" sz="2600" dirty="0" smtClean="0">
              <a:latin typeface="Candara" pitchFamily="34" charset="0"/>
            </a:endParaRPr>
          </a:p>
          <a:p>
            <a:r>
              <a:rPr lang="fr-FR" sz="2600" dirty="0" smtClean="0">
                <a:latin typeface="Candara" pitchFamily="34" charset="0"/>
              </a:rPr>
              <a:t>Rappel, CS 2013&amp;2014 (actuel) : montant de </a:t>
            </a:r>
            <a:r>
              <a:rPr lang="fr-FR" sz="2600" b="1" dirty="0" smtClean="0">
                <a:latin typeface="Candara" pitchFamily="34" charset="0"/>
              </a:rPr>
              <a:t>70 millions </a:t>
            </a:r>
            <a:r>
              <a:rPr lang="fr-FR" sz="2600" dirty="0" smtClean="0">
                <a:latin typeface="Candara" pitchFamily="34" charset="0"/>
              </a:rPr>
              <a:t>(FCFA) environ et entièrement financé par le FMSTP.</a:t>
            </a:r>
          </a:p>
          <a:p>
            <a:endParaRPr lang="fr-FR" sz="2600" dirty="0" smtClean="0">
              <a:latin typeface="Candara" pitchFamily="34" charset="0"/>
            </a:endParaRPr>
          </a:p>
          <a:p>
            <a:pPr algn="just"/>
            <a:endParaRPr lang="fr-FR" sz="24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Espace réservé du contenu 6"/>
          <p:cNvSpPr>
            <a:spLocks noGrp="1"/>
          </p:cNvSpPr>
          <p:nvPr>
            <p:ph idx="1"/>
          </p:nvPr>
        </p:nvSpPr>
        <p:spPr>
          <a:xfrm>
            <a:off x="685800" y="1534428"/>
            <a:ext cx="7772400" cy="46377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fr-FR" sz="2800" dirty="0">
              <a:latin typeface="Candara" panose="020E0502030303020204" pitchFamily="34" charset="0"/>
            </a:endParaRP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</a:pPr>
            <a:endParaRPr lang="fr-FR" sz="2600" dirty="0">
              <a:latin typeface="Candara" pitchFamily="34" charset="0"/>
            </a:endParaRPr>
          </a:p>
        </p:txBody>
      </p:sp>
      <p:sp>
        <p:nvSpPr>
          <p:cNvPr id="1048605" name="Titre 7"/>
          <p:cNvSpPr>
            <a:spLocks noGrp="1"/>
          </p:cNvSpPr>
          <p:nvPr>
            <p:ph type="title"/>
          </p:nvPr>
        </p:nvSpPr>
        <p:spPr>
          <a:xfrm>
            <a:off x="683568" y="321277"/>
            <a:ext cx="7774632" cy="659451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fr-FR" sz="3100" b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4</a:t>
            </a:r>
            <a:r>
              <a:rPr lang="fr-FR" sz="3100" b="1" cap="none" dirty="0" smtClean="0">
                <a:solidFill>
                  <a:srgbClr val="002060"/>
                </a:solidFill>
                <a:latin typeface="Candara" panose="020E0502030303020204" pitchFamily="34" charset="0"/>
              </a:rPr>
              <a:t>. Les CS et prochaines étapes</a:t>
            </a:r>
            <a:r>
              <a:rPr lang="fr-FR" sz="3100" b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 (1/2)</a:t>
            </a:r>
            <a:r>
              <a:rPr lang="fr-FR" sz="3100" b="1" cap="none" dirty="0" smtClean="0">
                <a:solidFill>
                  <a:srgbClr val="002060"/>
                </a:solidFill>
                <a:latin typeface="Candara" panose="020E0502030303020204" pitchFamily="34" charset="0"/>
              </a:rPr>
              <a:t>  </a:t>
            </a:r>
            <a:r>
              <a:rPr lang="fr-FR" sz="3200" dirty="0" smtClean="0"/>
              <a:t/>
            </a:r>
            <a:br>
              <a:rPr lang="fr-FR" sz="3200" dirty="0" smtClean="0"/>
            </a:br>
            <a:endParaRPr lang="fr-FR" sz="1800" b="1" cap="none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1048606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48607" name="Rectangle 1"/>
          <p:cNvSpPr/>
          <p:nvPr/>
        </p:nvSpPr>
        <p:spPr>
          <a:xfrm>
            <a:off x="642910" y="1071546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600" b="1" dirty="0" smtClean="0">
                <a:latin typeface="Candara" pitchFamily="34" charset="0"/>
              </a:rPr>
              <a:t>	Production selon le schéma traditionnel </a:t>
            </a:r>
          </a:p>
          <a:p>
            <a:r>
              <a:rPr lang="fr-FR" sz="2600" b="1" dirty="0" smtClean="0">
                <a:latin typeface="Candara" pitchFamily="34" charset="0"/>
              </a:rPr>
              <a:t>	et institutionnalisation : </a:t>
            </a:r>
          </a:p>
          <a:p>
            <a:endParaRPr lang="fr-FR" sz="2600" dirty="0" smtClean="0">
              <a:solidFill>
                <a:srgbClr val="FF0000"/>
              </a:solidFill>
              <a:latin typeface="Candara" pitchFamily="34" charset="0"/>
            </a:endParaRPr>
          </a:p>
          <a:p>
            <a:r>
              <a:rPr lang="fr-FR" sz="2600" dirty="0" smtClean="0">
                <a:solidFill>
                  <a:srgbClr val="FF0000"/>
                </a:solidFill>
                <a:latin typeface="Candara" pitchFamily="34" charset="0"/>
              </a:rPr>
              <a:t>S’agissant de la production des comptes (2013&amp;2014) :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endParaRPr lang="fr-FR" sz="2600" dirty="0" smtClean="0">
              <a:latin typeface="Candara" pitchFamily="34" charset="0"/>
            </a:endParaRP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Collecte de données terminée ;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Traitement des données : saisie et nettoyage des données ;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Production de tableaux d’informations chiffrées ;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Rédaction des rapports des comptes (2013 et 2014, 2012 ? ) ;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Édition et dissémination des résultats.</a:t>
            </a:r>
          </a:p>
          <a:p>
            <a:pPr algn="just"/>
            <a:endParaRPr lang="fr-FR" sz="24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èche droite 5"/>
          <p:cNvSpPr/>
          <p:nvPr/>
        </p:nvSpPr>
        <p:spPr>
          <a:xfrm>
            <a:off x="928662" y="1142984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droite 7"/>
          <p:cNvSpPr/>
          <p:nvPr/>
        </p:nvSpPr>
        <p:spPr>
          <a:xfrm>
            <a:off x="928662" y="1571612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Espace réservé du contenu 6"/>
          <p:cNvSpPr>
            <a:spLocks noGrp="1"/>
          </p:cNvSpPr>
          <p:nvPr>
            <p:ph idx="1"/>
          </p:nvPr>
        </p:nvSpPr>
        <p:spPr>
          <a:xfrm>
            <a:off x="685800" y="1534428"/>
            <a:ext cx="7772400" cy="46377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fr-FR" sz="2800" dirty="0">
              <a:latin typeface="Candara" panose="020E0502030303020204" pitchFamily="34" charset="0"/>
            </a:endParaRP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</a:pPr>
            <a:endParaRPr lang="fr-FR" sz="2600" dirty="0">
              <a:latin typeface="Candara" pitchFamily="34" charset="0"/>
            </a:endParaRPr>
          </a:p>
        </p:txBody>
      </p:sp>
      <p:sp>
        <p:nvSpPr>
          <p:cNvPr id="1048605" name="Titre 7"/>
          <p:cNvSpPr>
            <a:spLocks noGrp="1"/>
          </p:cNvSpPr>
          <p:nvPr>
            <p:ph type="title"/>
          </p:nvPr>
        </p:nvSpPr>
        <p:spPr>
          <a:xfrm>
            <a:off x="683568" y="321277"/>
            <a:ext cx="7774632" cy="659451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fr-FR" sz="3100" b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4</a:t>
            </a:r>
            <a:r>
              <a:rPr lang="fr-FR" sz="3100" b="1" cap="none" dirty="0" smtClean="0">
                <a:solidFill>
                  <a:srgbClr val="002060"/>
                </a:solidFill>
                <a:latin typeface="Candara" panose="020E0502030303020204" pitchFamily="34" charset="0"/>
              </a:rPr>
              <a:t>. Les CS et prochaines étapes</a:t>
            </a:r>
            <a:r>
              <a:rPr lang="fr-FR" sz="3100" b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 (1/2)</a:t>
            </a:r>
            <a:r>
              <a:rPr lang="fr-FR" sz="3100" b="1" cap="none" dirty="0" smtClean="0">
                <a:solidFill>
                  <a:srgbClr val="002060"/>
                </a:solidFill>
                <a:latin typeface="Candara" panose="020E0502030303020204" pitchFamily="34" charset="0"/>
              </a:rPr>
              <a:t>  </a:t>
            </a:r>
            <a:r>
              <a:rPr lang="fr-FR" sz="3200" dirty="0" smtClean="0"/>
              <a:t/>
            </a:r>
            <a:br>
              <a:rPr lang="fr-FR" sz="3200" dirty="0" smtClean="0"/>
            </a:br>
            <a:endParaRPr lang="fr-FR" sz="1800" b="1" cap="none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  <p:sp>
        <p:nvSpPr>
          <p:cNvPr id="1048606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F041-CB23-46F2-B19E-BDA8202D2A74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48607" name="Rectangle 1"/>
          <p:cNvSpPr/>
          <p:nvPr/>
        </p:nvSpPr>
        <p:spPr>
          <a:xfrm>
            <a:off x="642910" y="1071546"/>
            <a:ext cx="7776864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600" dirty="0" smtClean="0">
                <a:solidFill>
                  <a:srgbClr val="FF0000"/>
                </a:solidFill>
                <a:latin typeface="Candara" pitchFamily="34" charset="0"/>
              </a:rPr>
              <a:t>En ce qui concerne l’institutionnalisation :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endParaRPr lang="fr-FR" dirty="0" smtClean="0">
              <a:latin typeface="Candara" pitchFamily="34" charset="0"/>
            </a:endParaRP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Document d’orientation méthodologique élaboré ;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Renforcement du cadre institutionnel (structures, ressources, définitions de mécanismes de production des CS, …) ;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Fidélisation des structures productrices de données sur la base des leçons tirées des comptes passés ;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Standardisation des instruments de collecte et de traitement des données et de production des comptes suivie des formations ciblées ; 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Sensibilisation dans les structures et des cibles ;</a:t>
            </a:r>
          </a:p>
          <a:p>
            <a:pPr marL="342900" indent="-342900">
              <a:buClr>
                <a:schemeClr val="accent2">
                  <a:lumMod val="60000"/>
                  <a:lumOff val="40000"/>
                </a:schemeClr>
              </a:buClr>
              <a:buSzPct val="85000"/>
              <a:buFont typeface="Wingdings" pitchFamily="2" charset="2"/>
              <a:buChar char="§"/>
            </a:pPr>
            <a:r>
              <a:rPr lang="fr-FR" sz="2600" dirty="0" smtClean="0">
                <a:latin typeface="Candara" pitchFamily="34" charset="0"/>
              </a:rPr>
              <a:t>Production périodique des comptes.</a:t>
            </a:r>
          </a:p>
          <a:p>
            <a:pPr algn="just"/>
            <a:endParaRPr lang="fr-FR" sz="24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Type de boi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ype de bois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ype de bois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ype de bois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464</Words>
  <Application>Microsoft Office PowerPoint</Application>
  <PresentationFormat>Affichage à l'écran (4:3)</PresentationFormat>
  <Paragraphs>132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23" baseType="lpstr">
      <vt:lpstr>Arial</vt:lpstr>
      <vt:lpstr>Book Antiqua</vt:lpstr>
      <vt:lpstr>Britannic Bold</vt:lpstr>
      <vt:lpstr>Calibri</vt:lpstr>
      <vt:lpstr>Candara</vt:lpstr>
      <vt:lpstr>Courier New</vt:lpstr>
      <vt:lpstr>Rockwell</vt:lpstr>
      <vt:lpstr>Rockwell Condensed</vt:lpstr>
      <vt:lpstr>Times New Roman</vt:lpstr>
      <vt:lpstr>Tw Cen MT Condensed Extra Bold</vt:lpstr>
      <vt:lpstr>Wingdings</vt:lpstr>
      <vt:lpstr>Type de bois</vt:lpstr>
      <vt:lpstr>MINISTERE DE LA SANTE ET DE LA PROTECTION SOCIALE</vt:lpstr>
      <vt:lpstr>Plan de présentation</vt:lpstr>
      <vt:lpstr>1. Préliminaires  </vt:lpstr>
      <vt:lpstr>2. Que faut-il attendre des CS (1/3)?</vt:lpstr>
      <vt:lpstr>2. Que faut-il attendre des CS (2/3)?</vt:lpstr>
      <vt:lpstr>Présentation PowerPoint</vt:lpstr>
      <vt:lpstr>3. Financement   </vt:lpstr>
      <vt:lpstr>4. Les CS et prochaines étapes (1/2)   </vt:lpstr>
      <vt:lpstr>4. Les CS et prochaines étapes (1/2)  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KLAMATETOU</dc:creator>
  <cp:lastModifiedBy>TOSHIBA</cp:lastModifiedBy>
  <cp:revision>94</cp:revision>
  <dcterms:created xsi:type="dcterms:W3CDTF">2013-01-30T12:24:26Z</dcterms:created>
  <dcterms:modified xsi:type="dcterms:W3CDTF">2017-02-09T08:30:43Z</dcterms:modified>
</cp:coreProperties>
</file>